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66" r:id="rId5"/>
    <p:sldId id="268" r:id="rId6"/>
    <p:sldId id="267" r:id="rId7"/>
    <p:sldId id="289" r:id="rId8"/>
    <p:sldId id="284" r:id="rId9"/>
    <p:sldId id="285" r:id="rId10"/>
    <p:sldId id="286" r:id="rId11"/>
    <p:sldId id="287" r:id="rId12"/>
    <p:sldId id="298" r:id="rId13"/>
    <p:sldId id="288" r:id="rId14"/>
    <p:sldId id="290" r:id="rId15"/>
    <p:sldId id="291" r:id="rId16"/>
    <p:sldId id="292" r:id="rId17"/>
    <p:sldId id="274" r:id="rId18"/>
    <p:sldId id="277" r:id="rId19"/>
    <p:sldId id="294" r:id="rId20"/>
    <p:sldId id="278" r:id="rId21"/>
    <p:sldId id="279" r:id="rId22"/>
    <p:sldId id="296" r:id="rId23"/>
  </p:sldIdLst>
  <p:sldSz cx="9144000" cy="5143500" type="screen16x9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Helvetica Neue Light" panose="020B0604020202020204" charset="0"/>
      <p:regular r:id="rId29"/>
      <p:bold r:id="rId30"/>
      <p:italic r:id="rId31"/>
      <p:boldItalic r:id="rId32"/>
    </p:embeddedFont>
    <p:embeddedFont>
      <p:font typeface="Rubik" panose="020B0604020202020204" charset="-79"/>
      <p:regular r:id="rId33"/>
      <p:bold r:id="rId34"/>
      <p:italic r:id="rId35"/>
      <p:boldItalic r:id="rId36"/>
    </p:embeddedFont>
    <p:embeddedFont>
      <p:font typeface="Rubik Light" panose="020B0604020202020204" charset="-79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714"/>
    <a:srgbClr val="1AD1E1"/>
    <a:srgbClr val="53ED9F"/>
    <a:srgbClr val="0BC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EB9C6A-32DB-4AF7-A785-F22F2C3B857F}">
  <a:tblStyle styleId="{92EB9C6A-32DB-4AF7-A785-F22F2C3B85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30" y="78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ae99b0e5f_2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[FACI/EXPERT] Importante nesses primeiros encontros das pessoas no formato de aulas remotas que façamos </a:t>
            </a:r>
            <a:r>
              <a:rPr lang="pt-BR" dirty="0" err="1"/>
              <a:t>onboarding</a:t>
            </a:r>
            <a:r>
              <a:rPr lang="pt-BR" dirty="0"/>
              <a:t> com </a:t>
            </a:r>
            <a:r>
              <a:rPr lang="pt-BR" dirty="0" err="1"/>
              <a:t>disclaim</a:t>
            </a:r>
            <a:r>
              <a:rPr lang="pt-BR" dirty="0"/>
              <a:t> (observações) e orientações para boas práticas. No primeiro encontro, pode ser que a gente tome 10-15 min iniciais da aula para que todas as pessoas aterrissem e entendam as ferramentas. Mas evite ultrapassar esse tempo limite de 15 min para iniciar o conteúdo.</a:t>
            </a:r>
            <a:endParaRPr dirty="0"/>
          </a:p>
        </p:txBody>
      </p:sp>
      <p:sp>
        <p:nvSpPr>
          <p:cNvPr id="100" name="Google Shape;100;g6ae99b0e5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6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7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5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71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8438f51e_1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8438f51e_1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9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268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8438f51e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8438f51e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16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841439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841439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[EXPERT/FACI] Essa é a tela de espera da sala de aula virtual. Mantenha a apresentação neste slide até o início da aula.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favor, não esqueça de alterar os colchetes [INSIRA O TEMA DA SUA AULA] para o tema da sua aula.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562d626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717562d62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7562d62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g717562d6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ae99b0e5f_2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[FACI] Saude as pessoas que vieram, saude EXPERT e diga que já vai passar a voz. Antes só fazer o checkin e dar orientações iniciais</a:t>
            </a:r>
            <a:endParaRPr/>
          </a:p>
        </p:txBody>
      </p:sp>
      <p:sp>
        <p:nvSpPr>
          <p:cNvPr id="114" name="Google Shape;114;g6ae99b0e5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7562d62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17562d62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[EXPERT] Evite muito tempo de apresentação pessoal para que haja mais curiosidade do que definições e conclusões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7562d626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17562d62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7562d62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7562d62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[EXPERT] Fique a vontade para criar novos blocos e intervalos. A única determinação é que a cada 45 minutos no máximo haja um intervalo para as pessoas sairem da frente da tela para toalete, descanso da vista, da concentração e possam relaxar o corpo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17562d626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717562d62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588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68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e7154b3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e7154b36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8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Livr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243175" y="1571650"/>
            <a:ext cx="75000" cy="22989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- Livre">
  <p:cSld name="CUSTOM"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25" y="157274"/>
            <a:ext cx="418792" cy="41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nza - Livre">
  <p:cSld name="Title &amp; Subtitle copy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descr="TERA.170717.LogoIc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243175" y="1571650"/>
            <a:ext cx="75000" cy="22989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Só Título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6"/>
          <p:cNvSpPr/>
          <p:nvPr/>
        </p:nvSpPr>
        <p:spPr>
          <a:xfrm>
            <a:off x="243175" y="657250"/>
            <a:ext cx="75000" cy="1502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- Capa - Título">
  <p:cSld name="TITLE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/>
          <p:nvPr/>
        </p:nvSpPr>
        <p:spPr>
          <a:xfrm>
            <a:off x="243175" y="1868426"/>
            <a:ext cx="116100" cy="13422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14475" y="1994225"/>
            <a:ext cx="821250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- Capa - Título">
  <p:cSld name="CUSTOM_1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25" y="157274"/>
            <a:ext cx="418792" cy="41879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243175" y="1868426"/>
            <a:ext cx="116100" cy="13422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nza - Livre 1">
  <p:cSld name="Title &amp; Subtitle copy_1">
    <p:bg>
      <p:bgPr>
        <a:solidFill>
          <a:srgbClr val="EFEFE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 descr="TERA.170717.LogoIc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96225" y="531975"/>
            <a:ext cx="7815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400" b="1"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96225" y="1199325"/>
            <a:ext cx="78150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 sz="16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 sz="16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243175" y="657250"/>
            <a:ext cx="75000" cy="1502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a">
  <p:cSld name="Capa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75" y="296075"/>
            <a:ext cx="6756638" cy="409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TERA.170717.LogoIcon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7740" y="238389"/>
            <a:ext cx="240442" cy="2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ic6bFOEdz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m8_pEtm35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elipe-frigeri-b3483956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/>
          <p:nvPr/>
        </p:nvSpPr>
        <p:spPr>
          <a:xfrm>
            <a:off x="9365400" y="1928800"/>
            <a:ext cx="3336900" cy="220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Experts e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Facis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, abram a aba Anotações do Slides para ver as orientações para cada slide inicial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View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 / Show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Annotation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(Ver / Mostrar Anotações)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Este </a:t>
            </a:r>
            <a:r>
              <a:rPr lang="pt-BR" b="1" dirty="0" err="1">
                <a:latin typeface="Rubik"/>
                <a:ea typeface="Rubik"/>
                <a:cs typeface="Rubik"/>
                <a:sym typeface="Rubik"/>
              </a:rPr>
              <a:t>template</a:t>
            </a: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 tem os modelos configurados para diferentes usos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62050" y="-537875"/>
            <a:ext cx="131709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FF0000"/>
                </a:solidFill>
                <a:highlight>
                  <a:srgbClr val="FFFF00"/>
                </a:highlight>
                <a:latin typeface="Rubik"/>
                <a:ea typeface="Rubik"/>
                <a:cs typeface="Rubik"/>
                <a:sym typeface="Rubik"/>
              </a:rPr>
              <a:t>LEIA AQUI ANTES DE INICIAR: INSTALE A FONTE “RUBIK”. CLIQUE NESTA CAIXA DE TEXTO, SELECIONE A LISTA DE FONTES  E  “MAIS FONTES”.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E mesmo no desenvolvimento, os tempos não são iguais</a:t>
            </a:r>
            <a:endParaRPr sz="2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0E09B3-644D-47F3-9584-D6F5007FD3AF}"/>
              </a:ext>
            </a:extLst>
          </p:cNvPr>
          <p:cNvSpPr txBox="1"/>
          <p:nvPr/>
        </p:nvSpPr>
        <p:spPr>
          <a:xfrm>
            <a:off x="1150515" y="4171891"/>
            <a:ext cx="233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Pesquisa feita pela 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  <a:hlinkClick r:id="rId3"/>
              </a:rPr>
              <a:t>Anaconda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 com Cientistas de Dados sobre tempos gastos em cada etapa de projetos de Data Science</a:t>
            </a:r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4399216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A etapa de </a:t>
            </a:r>
            <a:r>
              <a:rPr lang="pt-BR" sz="18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Modelagem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, já incluindo escolha do modelo e treinamento, consome em média </a:t>
            </a:r>
            <a:r>
              <a:rPr lang="pt-BR" sz="18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ea typeface="Rubik Light"/>
                <a:cs typeface="Rubik Light"/>
                <a:sym typeface="Rubik Light"/>
              </a:rPr>
              <a:t>23%</a:t>
            </a:r>
            <a:r>
              <a:rPr lang="pt-BR" sz="1800" b="1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do tempo de um projeto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91231746-EF63-4DCE-B835-1F8255872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88" y="996175"/>
            <a:ext cx="3069255" cy="3099395"/>
          </a:xfrm>
          <a:prstGeom prst="rect">
            <a:avLst/>
          </a:prstGeom>
        </p:spPr>
      </p:pic>
      <p:sp>
        <p:nvSpPr>
          <p:cNvPr id="14" name="Google Shape;306;p52">
            <a:extLst>
              <a:ext uri="{FF2B5EF4-FFF2-40B4-BE49-F238E27FC236}">
                <a16:creationId xmlns:a16="http://schemas.microsoft.com/office/drawing/2014/main" id="{7742EF2D-69C3-44BE-B2D7-A33FA4A12A55}"/>
              </a:ext>
            </a:extLst>
          </p:cNvPr>
          <p:cNvSpPr txBox="1">
            <a:spLocks/>
          </p:cNvSpPr>
          <p:nvPr/>
        </p:nvSpPr>
        <p:spPr>
          <a:xfrm>
            <a:off x="4399216" y="2599412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Em contraste, as etapas de processamento e visualização dos dados consomem em média </a:t>
            </a:r>
            <a:r>
              <a:rPr lang="pt-BR" sz="18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47%</a:t>
            </a:r>
            <a:r>
              <a:rPr lang="pt-BR" sz="1800" b="1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pt-BR" sz="1800" dirty="0">
                <a:latin typeface="Rubik Light"/>
                <a:ea typeface="Rubik Light"/>
                <a:cs typeface="Rubik Light"/>
                <a:sym typeface="Rubik Light"/>
              </a:rPr>
              <a:t>do tempo de um projeto – E muitos projetos inclusive já são resolvidos nesta etapa!</a:t>
            </a:r>
          </a:p>
        </p:txBody>
      </p:sp>
    </p:spTree>
    <p:extLst>
      <p:ext uri="{BB962C8B-B14F-4D97-AF65-F5344CB8AC3E}">
        <p14:creationId xmlns:p14="http://schemas.microsoft.com/office/powerpoint/2010/main" val="146758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Objetivo da aula!</a:t>
            </a:r>
            <a:endParaRPr sz="3200" dirty="0"/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3567818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No limite, como cientistas temos que ser um tanto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canivete suíço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por lidarmos com muitas etapas do projeto de Data Science</a:t>
            </a:r>
          </a:p>
        </p:txBody>
      </p:sp>
      <p:pic>
        <p:nvPicPr>
          <p:cNvPr id="3" name="Imagem 2" descr="Uma imagem contendo faca, par, mesa, prata&#10;&#10;Descrição gerada automaticamente">
            <a:extLst>
              <a:ext uri="{FF2B5EF4-FFF2-40B4-BE49-F238E27FC236}">
                <a16:creationId xmlns:a16="http://schemas.microsoft.com/office/drawing/2014/main" id="{3A81ABB7-9EA9-4F9D-9B38-B444ED30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7" y="1227400"/>
            <a:ext cx="2744023" cy="2744023"/>
          </a:xfrm>
          <a:prstGeom prst="rect">
            <a:avLst/>
          </a:prstGeom>
        </p:spPr>
      </p:pic>
      <p:sp>
        <p:nvSpPr>
          <p:cNvPr id="9" name="Google Shape;306;p52">
            <a:extLst>
              <a:ext uri="{FF2B5EF4-FFF2-40B4-BE49-F238E27FC236}">
                <a16:creationId xmlns:a16="http://schemas.microsoft.com/office/drawing/2014/main" id="{B959E563-7FAB-472D-99CC-ECECD53EC055}"/>
              </a:ext>
            </a:extLst>
          </p:cNvPr>
          <p:cNvSpPr txBox="1">
            <a:spLocks/>
          </p:cNvSpPr>
          <p:nvPr/>
        </p:nvSpPr>
        <p:spPr>
          <a:xfrm>
            <a:off x="3567818" y="2981293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Usem os cases como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repositório de técnicas</a:t>
            </a:r>
            <a:r>
              <a:rPr lang="pt-BR" sz="20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para seus próprios projetos</a:t>
            </a:r>
          </a:p>
        </p:txBody>
      </p:sp>
    </p:spTree>
    <p:extLst>
      <p:ext uri="{BB962C8B-B14F-4D97-AF65-F5344CB8AC3E}">
        <p14:creationId xmlns:p14="http://schemas.microsoft.com/office/powerpoint/2010/main" val="356942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Principais ferramentas</a:t>
            </a:r>
            <a:endParaRPr sz="3200" dirty="0"/>
          </a:p>
        </p:txBody>
      </p:sp>
      <p:sp>
        <p:nvSpPr>
          <p:cNvPr id="9" name="Google Shape;306;p52">
            <a:extLst>
              <a:ext uri="{FF2B5EF4-FFF2-40B4-BE49-F238E27FC236}">
                <a16:creationId xmlns:a16="http://schemas.microsoft.com/office/drawing/2014/main" id="{B959E563-7FAB-472D-99CC-ECECD53EC055}"/>
              </a:ext>
            </a:extLst>
          </p:cNvPr>
          <p:cNvSpPr txBox="1">
            <a:spLocks/>
          </p:cNvSpPr>
          <p:nvPr/>
        </p:nvSpPr>
        <p:spPr>
          <a:xfrm>
            <a:off x="4286460" y="923292"/>
            <a:ext cx="4442699" cy="688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Para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manipulação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e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agrupamentos</a:t>
            </a:r>
            <a:r>
              <a:rPr lang="pt-BR" sz="20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dos dados</a:t>
            </a:r>
          </a:p>
        </p:txBody>
      </p:sp>
      <p:pic>
        <p:nvPicPr>
          <p:cNvPr id="2050" name="Picture 2" descr="pandas (software) – Wikipédia, a enciclopédia livre">
            <a:extLst>
              <a:ext uri="{FF2B5EF4-FFF2-40B4-BE49-F238E27FC236}">
                <a16:creationId xmlns:a16="http://schemas.microsoft.com/office/drawing/2014/main" id="{32D1247B-4951-42A6-8548-4CAFD0DEF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4" y="581915"/>
            <a:ext cx="3392031" cy="137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arn Python Series (#10) - Matplotlib Part 1 — Steemit">
            <a:extLst>
              <a:ext uri="{FF2B5EF4-FFF2-40B4-BE49-F238E27FC236}">
                <a16:creationId xmlns:a16="http://schemas.microsoft.com/office/drawing/2014/main" id="{B7F0E0F2-4E88-48AA-B6B8-BFC2EB6D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22" y="1848196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ichael Waskom on Twitter: &amp;quot;Better late than never, seaborn has a proper  logo! Thanks to @Mbussonn for the initial design. Naturally, the final  image was made in @matplotlib. svg files will be">
            <a:extLst>
              <a:ext uri="{FF2B5EF4-FFF2-40B4-BE49-F238E27FC236}">
                <a16:creationId xmlns:a16="http://schemas.microsoft.com/office/drawing/2014/main" id="{FFBE610B-8E37-43EC-9924-D3A3170E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97" y="3052257"/>
            <a:ext cx="1685925" cy="202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06;p52">
            <a:extLst>
              <a:ext uri="{FF2B5EF4-FFF2-40B4-BE49-F238E27FC236}">
                <a16:creationId xmlns:a16="http://schemas.microsoft.com/office/drawing/2014/main" id="{763C5C4A-7ACE-4320-A132-186AF5DF982D}"/>
              </a:ext>
            </a:extLst>
          </p:cNvPr>
          <p:cNvSpPr txBox="1">
            <a:spLocks/>
          </p:cNvSpPr>
          <p:nvPr/>
        </p:nvSpPr>
        <p:spPr>
          <a:xfrm>
            <a:off x="4286460" y="2156562"/>
            <a:ext cx="4442699" cy="688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Para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gráficos estáticos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e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visualizações rápidas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dos dados</a:t>
            </a:r>
          </a:p>
        </p:txBody>
      </p:sp>
      <p:sp>
        <p:nvSpPr>
          <p:cNvPr id="15" name="Google Shape;306;p52">
            <a:extLst>
              <a:ext uri="{FF2B5EF4-FFF2-40B4-BE49-F238E27FC236}">
                <a16:creationId xmlns:a16="http://schemas.microsoft.com/office/drawing/2014/main" id="{7C914B89-5B08-4044-8A21-2CA9FC896608}"/>
              </a:ext>
            </a:extLst>
          </p:cNvPr>
          <p:cNvSpPr txBox="1">
            <a:spLocks/>
          </p:cNvSpPr>
          <p:nvPr/>
        </p:nvSpPr>
        <p:spPr>
          <a:xfrm>
            <a:off x="4286460" y="3618650"/>
            <a:ext cx="4442699" cy="688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Para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gráficos de alta complexidade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e </a:t>
            </a:r>
            <a:r>
              <a:rPr lang="pt-BR" sz="2000" b="1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visualizações criativas </a:t>
            </a:r>
            <a:r>
              <a:rPr lang="pt-BR" sz="2000" dirty="0">
                <a:latin typeface="Rubik Light"/>
                <a:cs typeface="Rubik Light"/>
                <a:sym typeface="Rubik Light"/>
              </a:rPr>
              <a:t>dos dados</a:t>
            </a:r>
          </a:p>
        </p:txBody>
      </p:sp>
    </p:spTree>
    <p:extLst>
      <p:ext uri="{BB962C8B-B14F-4D97-AF65-F5344CB8AC3E}">
        <p14:creationId xmlns:p14="http://schemas.microsoft.com/office/powerpoint/2010/main" val="361443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Como interagir nessa aula?</a:t>
            </a:r>
            <a:endParaRPr sz="3200" dirty="0"/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2470506" y="1049783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Acompanhe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o código comigo! </a:t>
            </a:r>
            <a:r>
              <a:rPr lang="pt-BR" sz="2000" dirty="0" err="1">
                <a:latin typeface="Rubik Light"/>
                <a:ea typeface="Rubik Light"/>
                <a:cs typeface="Rubik Light"/>
                <a:sym typeface="Rubik Light"/>
              </a:rPr>
              <a:t>Codar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ao mesmo tempo que assiste a aula pode ser desafiador</a:t>
            </a:r>
          </a:p>
        </p:txBody>
      </p:sp>
      <p:pic>
        <p:nvPicPr>
          <p:cNvPr id="6" name="Imagem 5" descr="Gato em cima de uma mesa com um laptop no colo&#10;&#10;Descrição gerada automaticamente">
            <a:extLst>
              <a:ext uri="{FF2B5EF4-FFF2-40B4-BE49-F238E27FC236}">
                <a16:creationId xmlns:a16="http://schemas.microsoft.com/office/drawing/2014/main" id="{A555B590-03C8-4C20-B442-5C218F198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59" y="850923"/>
            <a:ext cx="1171097" cy="1171097"/>
          </a:xfrm>
          <a:prstGeom prst="rect">
            <a:avLst/>
          </a:prstGeom>
        </p:spPr>
      </p:pic>
      <p:sp>
        <p:nvSpPr>
          <p:cNvPr id="12" name="Google Shape;306;p52">
            <a:extLst>
              <a:ext uri="{FF2B5EF4-FFF2-40B4-BE49-F238E27FC236}">
                <a16:creationId xmlns:a16="http://schemas.microsoft.com/office/drawing/2014/main" id="{1ADD3A14-FB4E-4664-8E8D-B4A968BEC894}"/>
              </a:ext>
            </a:extLst>
          </p:cNvPr>
          <p:cNvSpPr txBox="1">
            <a:spLocks/>
          </p:cNvSpPr>
          <p:nvPr/>
        </p:nvSpPr>
        <p:spPr>
          <a:xfrm>
            <a:off x="2470506" y="2477989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#Comente</a:t>
            </a:r>
            <a:r>
              <a:rPr lang="pt-BR" sz="1600" dirty="0">
                <a:sym typeface="Rubik Light"/>
              </a:rPr>
              <a:t>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perguntas ou respostas no chat sempre que possível</a:t>
            </a:r>
            <a:endParaRPr lang="pt-BR" sz="2000" b="1" dirty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" name="Google Shape;306;p52">
            <a:extLst>
              <a:ext uri="{FF2B5EF4-FFF2-40B4-BE49-F238E27FC236}">
                <a16:creationId xmlns:a16="http://schemas.microsoft.com/office/drawing/2014/main" id="{7AB479E9-AB5F-4F56-98A0-3783A406A1A6}"/>
              </a:ext>
            </a:extLst>
          </p:cNvPr>
          <p:cNvSpPr txBox="1">
            <a:spLocks/>
          </p:cNvSpPr>
          <p:nvPr/>
        </p:nvSpPr>
        <p:spPr>
          <a:xfrm>
            <a:off x="2470506" y="3906195"/>
            <a:ext cx="6061540" cy="628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 Light"/>
                <a:cs typeface="Rubik Light"/>
                <a:sym typeface="Rubik Light"/>
              </a:rPr>
              <a:t>Levante a mão</a:t>
            </a:r>
            <a:r>
              <a:rPr lang="pt-BR" dirty="0">
                <a:sym typeface="Rubik Light"/>
              </a:rPr>
              <a:t>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quando e se não entender alguma linha de código ou processo</a:t>
            </a:r>
            <a:endParaRPr lang="pt-BR" sz="2000" b="1" dirty="0"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" name="Imagem 2" descr="Foto de uma pessoa olhando para a televisão&#10;&#10;Descrição gerada automaticamente com confiança média">
            <a:extLst>
              <a:ext uri="{FF2B5EF4-FFF2-40B4-BE49-F238E27FC236}">
                <a16:creationId xmlns:a16="http://schemas.microsoft.com/office/drawing/2014/main" id="{77D2E8F9-9BB4-4921-980D-A5E05FEE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8" y="2379395"/>
            <a:ext cx="1723902" cy="969262"/>
          </a:xfrm>
          <a:prstGeom prst="rect">
            <a:avLst/>
          </a:pr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CBC92BA-E154-4E54-8A6D-DA99785AB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82" y="3620457"/>
            <a:ext cx="995615" cy="1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54048" y="142286"/>
            <a:ext cx="7905900" cy="88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CASE: WINE DATASET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175E-7E33-4B01-8F0A-3644322E7FE5}"/>
              </a:ext>
            </a:extLst>
          </p:cNvPr>
          <p:cNvSpPr txBox="1"/>
          <p:nvPr/>
        </p:nvSpPr>
        <p:spPr>
          <a:xfrm>
            <a:off x="4572000" y="1642406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NESTE DESAFIO, PRECISAMOS RECOMENDAR QUAIS VINHOS PORTUGUESES </a:t>
            </a:r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" panose="020B0604020202020204" charset="-79"/>
                <a:cs typeface="Rubik" panose="020B0604020202020204" charset="-79"/>
              </a:rPr>
              <a:t>FORAM APROVADOS</a:t>
            </a:r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 POR ENÓLOGOS, BASEADOS APENAS EM PROPRIEDADES QUÍMICAS</a:t>
            </a:r>
            <a:endParaRPr lang="pt-BR" sz="20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7" name="Imagem 6" descr="Mesa de madeira com taças de vinho&#10;&#10;Descrição gerada automaticamente">
            <a:extLst>
              <a:ext uri="{FF2B5EF4-FFF2-40B4-BE49-F238E27FC236}">
                <a16:creationId xmlns:a16="http://schemas.microsoft.com/office/drawing/2014/main" id="{2CCDD87E-38C5-4190-966F-9BD29513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3" y="1273628"/>
            <a:ext cx="3969365" cy="2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/>
        </p:nvSpPr>
        <p:spPr>
          <a:xfrm>
            <a:off x="560175" y="102935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INTERVALO</a:t>
            </a:r>
            <a:br>
              <a:rPr lang="pt-BR" sz="6000" b="1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5 MIN</a:t>
            </a:r>
            <a:endParaRPr sz="6000" dirty="0"/>
          </a:p>
        </p:txBody>
      </p:sp>
      <p:sp>
        <p:nvSpPr>
          <p:cNvPr id="257" name="Google Shape;257;p46"/>
          <p:cNvSpPr txBox="1"/>
          <p:nvPr/>
        </p:nvSpPr>
        <p:spPr>
          <a:xfrm>
            <a:off x="560175" y="233809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APROVEITE PARA: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Fazer anotações do que viu até agora (aprendizados, insights, dúvidas)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Levantar-se, esticar os braços e as pernas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Ir ao toalete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Pegar uma água, um chá, um snack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8" name="Google Shape;258;p46" descr="Counting down from 5 minutes to zero. Could be useful to time things like speeches or short breaks." title="5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284" y="480872"/>
            <a:ext cx="2739158" cy="20543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7;p46">
            <a:extLst>
              <a:ext uri="{FF2B5EF4-FFF2-40B4-BE49-F238E27FC236}">
                <a16:creationId xmlns:a16="http://schemas.microsoft.com/office/drawing/2014/main" id="{35CDF468-7C91-49C9-AA09-10638AB1D77E}"/>
              </a:ext>
            </a:extLst>
          </p:cNvPr>
          <p:cNvSpPr txBox="1"/>
          <p:nvPr/>
        </p:nvSpPr>
        <p:spPr>
          <a:xfrm>
            <a:off x="560175" y="411415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NO RETORNO, TEREMOS!: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Solução do </a:t>
            </a:r>
            <a:r>
              <a:rPr lang="pt-BR" sz="18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Wine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pt-BR" sz="18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 nosso primeiro repositório de técnicas!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92859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54048" y="142286"/>
            <a:ext cx="7905900" cy="88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CASE 1: WINE DATASET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175E-7E33-4B01-8F0A-3644322E7FE5}"/>
              </a:ext>
            </a:extLst>
          </p:cNvPr>
          <p:cNvSpPr txBox="1"/>
          <p:nvPr/>
        </p:nvSpPr>
        <p:spPr>
          <a:xfrm>
            <a:off x="4572000" y="176579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NESTE DESAFIO, PRECISAMOS DESENVOLVER UM MODELO QUE PREVEJA A </a:t>
            </a:r>
            <a:r>
              <a:rPr lang="pt-BR" sz="2000" b="1" dirty="0">
                <a:solidFill>
                  <a:schemeClr val="tx1"/>
                </a:solidFill>
                <a:highlight>
                  <a:srgbClr val="67F714"/>
                </a:highlight>
                <a:latin typeface="Rubik" panose="020B0604020202020204" charset="-79"/>
                <a:cs typeface="Rubik" panose="020B0604020202020204" charset="-79"/>
              </a:rPr>
              <a:t>NOTA DE QUALIDADE</a:t>
            </a:r>
            <a:r>
              <a:rPr lang="pt-BR" sz="20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pt-BR" sz="2000" dirty="0">
                <a:solidFill>
                  <a:schemeClr val="lt1"/>
                </a:solidFill>
                <a:latin typeface="Rubik" panose="020B0604020202020204" charset="-79"/>
                <a:cs typeface="Rubik" panose="020B0604020202020204" charset="-79"/>
              </a:rPr>
              <a:t>DE VINHOS PORTUGUESES (0-10)</a:t>
            </a:r>
            <a:endParaRPr lang="pt-BR" sz="2000" dirty="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7" name="Imagem 6" descr="Mesa de madeira com taças de vinho&#10;&#10;Descrição gerada automaticamente">
            <a:extLst>
              <a:ext uri="{FF2B5EF4-FFF2-40B4-BE49-F238E27FC236}">
                <a16:creationId xmlns:a16="http://schemas.microsoft.com/office/drawing/2014/main" id="{2CCDD87E-38C5-4190-966F-9BD29513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3" y="1273628"/>
            <a:ext cx="3969365" cy="23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DÚVIDA ATÉ AQUI?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560175" y="839108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INTERVALO</a:t>
            </a:r>
            <a:br>
              <a:rPr lang="pt-BR" sz="6000" b="1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6000" b="1" dirty="0">
                <a:latin typeface="Rubik"/>
                <a:ea typeface="Rubik"/>
                <a:cs typeface="Rubik"/>
                <a:sym typeface="Rubik"/>
              </a:rPr>
              <a:t>5 MIN</a:t>
            </a:r>
            <a:endParaRPr sz="6000" dirty="0"/>
          </a:p>
        </p:txBody>
      </p:sp>
      <p:sp>
        <p:nvSpPr>
          <p:cNvPr id="269" name="Google Shape;269;p48"/>
          <p:cNvSpPr txBox="1"/>
          <p:nvPr/>
        </p:nvSpPr>
        <p:spPr>
          <a:xfrm>
            <a:off x="560175" y="2083925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APROVEITE PARA: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Fazer anotações do que viu até agora (aprendizados, insights, dúvidas)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Levantar-se, esticar os braços e as pernas, relaxar por mais tempo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Comer algo para voltar com energia renovada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Ir ao toalete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48" descr="Countdown clock starting at 10 minutes. Sound at start/end.&#10;Useful for timing your talk/presentation, for example. The circle animation gives a clear indication of the amount of elapsed time." title="10 Minute Countdown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419" y="245023"/>
            <a:ext cx="2538954" cy="19042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48">
            <a:extLst>
              <a:ext uri="{FF2B5EF4-FFF2-40B4-BE49-F238E27FC236}">
                <a16:creationId xmlns:a16="http://schemas.microsoft.com/office/drawing/2014/main" id="{19026932-4653-4E2B-9B3C-DC9AFA9EBF16}"/>
              </a:ext>
            </a:extLst>
          </p:cNvPr>
          <p:cNvSpPr txBox="1"/>
          <p:nvPr/>
        </p:nvSpPr>
        <p:spPr>
          <a:xfrm>
            <a:off x="560175" y="3824700"/>
            <a:ext cx="83508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NO RETORNO, TEREMOS!:</a:t>
            </a:r>
            <a:endParaRPr sz="18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368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Nosso segundo Case guiado, mais complexo e com mais técnicas para nosso repositório!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DÚVIDA ATÉ AQUI?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=""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/>
        </p:nvSpPr>
        <p:spPr>
          <a:xfrm>
            <a:off x="560175" y="102300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>
                <a:latin typeface="Rubik"/>
                <a:ea typeface="Rubik"/>
                <a:cs typeface="Rubik"/>
                <a:sym typeface="Rubik"/>
              </a:rPr>
              <a:t>JÁ VAI COMEÇAR</a:t>
            </a:r>
            <a:endParaRPr sz="6000"/>
          </a:p>
        </p:txBody>
      </p:sp>
      <p:sp>
        <p:nvSpPr>
          <p:cNvPr id="109" name="Google Shape;109;p28"/>
          <p:cNvSpPr txBox="1"/>
          <p:nvPr/>
        </p:nvSpPr>
        <p:spPr>
          <a:xfrm>
            <a:off x="560175" y="2654050"/>
            <a:ext cx="7755000" cy="18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ENQUANTO ISSO…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Escolha um lugar confortável</a:t>
            </a: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 para você sentar e se acomodar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-"/>
            </a:pP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Que tal pegar um snack 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 matar a fome, </a:t>
            </a: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uma água</a:t>
            </a: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um chá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Abra o chat, envie um “olá”</a:t>
            </a: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 e #sentimento de como chega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-"/>
            </a:pPr>
            <a:r>
              <a:rPr lang="pt-BR" sz="1800" dirty="0">
                <a:latin typeface="Rubik"/>
                <a:ea typeface="Rubik"/>
                <a:cs typeface="Rubik"/>
                <a:sym typeface="Rubik"/>
              </a:rPr>
              <a:t>Que tal pegar </a:t>
            </a: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caderno e caneta para anotações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560175" y="1685500"/>
            <a:ext cx="83508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3200" b="1" dirty="0">
                <a:latin typeface="Rubik"/>
                <a:ea typeface="Rubik"/>
                <a:cs typeface="Rubik"/>
                <a:sym typeface="Rubik"/>
              </a:rPr>
              <a:t>ENCONTRANDO PADRÕES NO DATASET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 rot="5400000">
            <a:off x="7707275" y="1044115"/>
            <a:ext cx="21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>
                <a:latin typeface="Rubik"/>
                <a:ea typeface="Rubik"/>
                <a:cs typeface="Rubik"/>
                <a:sym typeface="Rubik"/>
              </a:rPr>
              <a:t>QUE BOM QUE VOCÊ VEIO</a:t>
            </a:r>
            <a:endParaRPr sz="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/>
          <p:nvPr/>
        </p:nvSpPr>
        <p:spPr>
          <a:xfrm>
            <a:off x="243175" y="2020823"/>
            <a:ext cx="116100" cy="10107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lt1"/>
                </a:solidFill>
              </a:rPr>
              <a:t>DÚVIDAS FINAIS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/>
        </p:nvSpPr>
        <p:spPr>
          <a:xfrm>
            <a:off x="475448" y="31670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7200" dirty="0"/>
          </a:p>
        </p:txBody>
      </p:sp>
      <p:sp>
        <p:nvSpPr>
          <p:cNvPr id="282" name="Google Shape;282;p50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lt1"/>
                </a:solidFill>
              </a:rPr>
              <a:t>COMO FOI?</a:t>
            </a:r>
            <a:endParaRPr sz="7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95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/>
          <p:nvPr/>
        </p:nvSpPr>
        <p:spPr>
          <a:xfrm>
            <a:off x="243185" y="1037837"/>
            <a:ext cx="6739200" cy="38298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212" scaled="0"/>
          </a:gradFill>
          <a:ln w="1016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9"/>
          <p:cNvSpPr txBox="1"/>
          <p:nvPr/>
        </p:nvSpPr>
        <p:spPr>
          <a:xfrm rot="5400000">
            <a:off x="8386174" y="365231"/>
            <a:ext cx="7905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WELCOME</a:t>
            </a:r>
            <a:endParaRPr sz="500"/>
          </a:p>
        </p:txBody>
      </p:sp>
      <p:sp>
        <p:nvSpPr>
          <p:cNvPr id="122" name="Google Shape;122;p29"/>
          <p:cNvSpPr txBox="1"/>
          <p:nvPr/>
        </p:nvSpPr>
        <p:spPr>
          <a:xfrm>
            <a:off x="475456" y="598140"/>
            <a:ext cx="6103800" cy="23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QUE BOM </a:t>
            </a:r>
            <a:endParaRPr sz="5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QUE VOCÊ </a:t>
            </a:r>
            <a:endParaRPr sz="5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VEIO!</a:t>
            </a:r>
            <a:endParaRPr sz="500"/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3">
            <a:alphaModFix/>
          </a:blip>
          <a:srcRect t="1257" b="1247"/>
          <a:stretch/>
        </p:blipFill>
        <p:spPr>
          <a:xfrm>
            <a:off x="5422300" y="-141950"/>
            <a:ext cx="6641224" cy="43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/>
        </p:nvSpPr>
        <p:spPr>
          <a:xfrm>
            <a:off x="4279026" y="1224750"/>
            <a:ext cx="4842671" cy="280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b="1" dirty="0">
                <a:latin typeface="Rubik"/>
                <a:ea typeface="Rubik"/>
                <a:cs typeface="Rubik"/>
                <a:sym typeface="Rubik"/>
              </a:rPr>
              <a:t>FELIPE FÁBIO FRIGERI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b="1" dirty="0">
                <a:latin typeface="Rubik"/>
                <a:ea typeface="Rubik"/>
                <a:cs typeface="Rubik"/>
                <a:sym typeface="Rubik"/>
              </a:rPr>
              <a:t>Cientista de Dados Sênior – Itaú Unibanco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800" b="1" dirty="0">
                <a:latin typeface="Rubik"/>
                <a:ea typeface="Rubik"/>
                <a:cs typeface="Rubik"/>
                <a:sym typeface="Rubik"/>
                <a:hlinkClick r:id="rId3"/>
              </a:rPr>
              <a:t>LinkedIn</a:t>
            </a:r>
            <a:endParaRPr sz="800" b="1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pt-BR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Currículo rápido: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Graduação Física/USP (2010)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Mestrado/USP – Física Atmosférica (2013)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Itaú Unibanco – desde 2013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dirty="0">
                <a:latin typeface="Rubik"/>
                <a:ea typeface="Rubik"/>
                <a:cs typeface="Rubik"/>
                <a:sym typeface="Rubik"/>
              </a:rPr>
              <a:t>Ex-aluno </a:t>
            </a:r>
            <a:r>
              <a:rPr lang="pt-BR" dirty="0" err="1">
                <a:latin typeface="Rubik"/>
                <a:ea typeface="Rubik"/>
                <a:cs typeface="Rubik"/>
                <a:sym typeface="Rubik"/>
              </a:rPr>
              <a:t>Tera</a:t>
            </a:r>
            <a:r>
              <a:rPr lang="pt-BR" dirty="0">
                <a:latin typeface="Rubik"/>
                <a:ea typeface="Rubik"/>
                <a:cs typeface="Rubik"/>
                <a:sym typeface="Rubik"/>
              </a:rPr>
              <a:t>! (Turma de Outubro/2019)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br>
              <a:rPr lang="pt-BR" sz="2400" dirty="0">
                <a:latin typeface="Rubik"/>
                <a:ea typeface="Rubik"/>
                <a:cs typeface="Rubik"/>
                <a:sym typeface="Rubik"/>
              </a:rPr>
            </a:br>
            <a:r>
              <a:rPr lang="pt-BR" sz="2400" dirty="0">
                <a:latin typeface="Rubik"/>
                <a:ea typeface="Rubik"/>
                <a:cs typeface="Rubik"/>
                <a:sym typeface="Rubik"/>
              </a:rPr>
              <a:t>ENCONTRANDO PADRÕES NO DATASET</a:t>
            </a:r>
            <a:endParaRPr sz="24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1" name="Google Shape;181;p37"/>
          <p:cNvSpPr/>
          <p:nvPr/>
        </p:nvSpPr>
        <p:spPr>
          <a:xfrm>
            <a:off x="-439900" y="1224750"/>
            <a:ext cx="4280400" cy="2907300"/>
          </a:xfrm>
          <a:prstGeom prst="rect">
            <a:avLst/>
          </a:prstGeom>
          <a:gradFill>
            <a:gsLst>
              <a:gs pos="0">
                <a:srgbClr val="67F714"/>
              </a:gs>
              <a:gs pos="100000">
                <a:srgbClr val="0BCAE3"/>
              </a:gs>
            </a:gsLst>
            <a:lin ang="204236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agem 4" descr="Homem posando para foto em frente a água&#10;&#10;Descrição gerada automaticamente">
            <a:extLst>
              <a:ext uri="{FF2B5EF4-FFF2-40B4-BE49-F238E27FC236}">
                <a16:creationId xmlns:a16="http://schemas.microsoft.com/office/drawing/2014/main" id="{EEDA6C76-FEEF-4F40-BBF8-C40BCFC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35" y="544739"/>
            <a:ext cx="3432943" cy="34329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/>
        </p:nvSpPr>
        <p:spPr>
          <a:xfrm>
            <a:off x="475448" y="2100250"/>
            <a:ext cx="81309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195" name="Google Shape;195;p39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</a:rPr>
              <a:t>ALGUMA EXPECTATIVA ESPECÍFICA SOBRE OS TEMAS?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/>
        </p:nvSpPr>
        <p:spPr>
          <a:xfrm>
            <a:off x="636375" y="946800"/>
            <a:ext cx="7581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ubik"/>
              <a:buNone/>
            </a:pPr>
            <a:r>
              <a:rPr lang="pt-BR" sz="6000" b="1" dirty="0">
                <a:solidFill>
                  <a:srgbClr val="3EE632"/>
                </a:solidFill>
                <a:latin typeface="Rubik"/>
                <a:ea typeface="Rubik"/>
                <a:cs typeface="Rubik"/>
                <a:sym typeface="Rubik"/>
              </a:rPr>
              <a:t>AGENDA</a:t>
            </a:r>
            <a:endParaRPr sz="6000" dirty="0">
              <a:solidFill>
                <a:srgbClr val="3EE632"/>
              </a:solidFill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560175" y="1761700"/>
            <a:ext cx="77583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Dados, manipulações e o trabalho do Cientista de Dados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Case </a:t>
            </a:r>
            <a:r>
              <a:rPr lang="pt-BR" sz="1800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Wine</a:t>
            </a: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pt-BR" sz="1800" b="1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r>
              <a:rPr lang="pt-BR" sz="18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Dados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+"/>
            </a:pPr>
            <a:r>
              <a:rPr lang="pt-B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Intervalo – 5 min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Case </a:t>
            </a:r>
            <a:r>
              <a:rPr lang="pt-BR" sz="1800" b="1" dirty="0" err="1">
                <a:latin typeface="Rubik"/>
                <a:ea typeface="Rubik"/>
                <a:cs typeface="Rubik"/>
                <a:sym typeface="Rubik"/>
              </a:rPr>
              <a:t>Wine</a:t>
            </a: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pt-BR" sz="1800" b="1" dirty="0" err="1">
                <a:latin typeface="Rubik"/>
                <a:ea typeface="Rubik"/>
                <a:cs typeface="Rubik"/>
                <a:sym typeface="Rubik"/>
              </a:rPr>
              <a:t>Dataset</a:t>
            </a: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 – Insights e respostas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Dúvidas e reflexões finais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pt-BR" sz="1800" b="1" dirty="0">
                <a:latin typeface="Rubik"/>
                <a:ea typeface="Rubik"/>
                <a:cs typeface="Rubik"/>
                <a:sym typeface="Rubik"/>
              </a:rPr>
              <a:t>Como foi?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38"/>
          <p:cNvSpPr txBox="1"/>
          <p:nvPr/>
        </p:nvSpPr>
        <p:spPr>
          <a:xfrm rot="5400000">
            <a:off x="7707275" y="1044115"/>
            <a:ext cx="21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_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ubik"/>
              <a:buNone/>
            </a:pPr>
            <a:r>
              <a:rPr lang="pt-BR" sz="1200">
                <a:latin typeface="Rubik"/>
                <a:ea typeface="Rubik"/>
                <a:cs typeface="Rubik"/>
                <a:sym typeface="Rubik"/>
              </a:rPr>
              <a:t>NOSSO ENCONTRO DE HOJE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/>
        </p:nvSpPr>
        <p:spPr>
          <a:xfrm>
            <a:off x="475448" y="2100250"/>
            <a:ext cx="8063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ubik"/>
              <a:buNone/>
            </a:pPr>
            <a:endParaRPr sz="4800"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540500" y="2132175"/>
            <a:ext cx="79059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lt1"/>
                </a:solidFill>
              </a:rPr>
              <a:t>DADOS, MANIPULAÇÕES E O TRABALHO DO CIENTISTA DE DADOS</a:t>
            </a:r>
            <a:endParaRPr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0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45" y="2397323"/>
            <a:ext cx="751125" cy="7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24" y="906346"/>
            <a:ext cx="839765" cy="83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vamos tratar nessa aula?</a:t>
            </a:r>
            <a:endParaRPr dirty="0"/>
          </a:p>
        </p:txBody>
      </p:sp>
      <p:sp>
        <p:nvSpPr>
          <p:cNvPr id="18" name="Google Shape;306;p52">
            <a:extLst>
              <a:ext uri="{FF2B5EF4-FFF2-40B4-BE49-F238E27FC236}">
                <a16:creationId xmlns:a16="http://schemas.microsoft.com/office/drawing/2014/main" id="{630CF9F5-5391-43C0-8ED7-38E97BD04877}"/>
              </a:ext>
            </a:extLst>
          </p:cNvPr>
          <p:cNvSpPr txBox="1">
            <a:spLocks/>
          </p:cNvSpPr>
          <p:nvPr/>
        </p:nvSpPr>
        <p:spPr>
          <a:xfrm>
            <a:off x="1650652" y="701720"/>
            <a:ext cx="741688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Entender e aplicar o que sabemos de Data Science em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CASES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reais com </a:t>
            </a:r>
            <a:r>
              <a:rPr lang="pt-BR" sz="2000" dirty="0" err="1">
                <a:latin typeface="Rubik Light"/>
                <a:ea typeface="Rubik Light"/>
                <a:cs typeface="Rubik Light"/>
                <a:sym typeface="Rubik Light"/>
              </a:rPr>
              <a:t>Datasets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 Guiados</a:t>
            </a:r>
          </a:p>
        </p:txBody>
      </p:sp>
      <p:sp>
        <p:nvSpPr>
          <p:cNvPr id="21" name="Google Shape;306;p52">
            <a:extLst>
              <a:ext uri="{FF2B5EF4-FFF2-40B4-BE49-F238E27FC236}">
                <a16:creationId xmlns:a16="http://schemas.microsoft.com/office/drawing/2014/main" id="{0C870F02-E8E1-41AE-81ED-DFCBA698285B}"/>
              </a:ext>
            </a:extLst>
          </p:cNvPr>
          <p:cNvSpPr txBox="1">
            <a:spLocks/>
          </p:cNvSpPr>
          <p:nvPr/>
        </p:nvSpPr>
        <p:spPr>
          <a:xfrm>
            <a:off x="1650652" y="2148378"/>
            <a:ext cx="699632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Ao longo do processo, vamos buscar e desenvolver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OPORTUNIDADES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de aperfeiçoar nossas soluções, nos dados e nas técnicas</a:t>
            </a:r>
          </a:p>
        </p:txBody>
      </p:sp>
      <p:sp>
        <p:nvSpPr>
          <p:cNvPr id="22" name="Google Shape;306;p52">
            <a:extLst>
              <a:ext uri="{FF2B5EF4-FFF2-40B4-BE49-F238E27FC236}">
                <a16:creationId xmlns:a16="http://schemas.microsoft.com/office/drawing/2014/main" id="{C7DB5F83-0A82-4903-827A-2CA0DA781EEE}"/>
              </a:ext>
            </a:extLst>
          </p:cNvPr>
          <p:cNvSpPr txBox="1">
            <a:spLocks/>
          </p:cNvSpPr>
          <p:nvPr/>
        </p:nvSpPr>
        <p:spPr>
          <a:xfrm>
            <a:off x="1650652" y="3725182"/>
            <a:ext cx="6996322" cy="1249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A partir dos dados, vamos registrar e encontrar </a:t>
            </a:r>
            <a:r>
              <a:rPr lang="pt-BR" sz="2000" b="1" dirty="0">
                <a:solidFill>
                  <a:srgbClr val="0BCAE3"/>
                </a:solidFill>
                <a:latin typeface="Rubik Light"/>
                <a:ea typeface="Rubik Light"/>
                <a:cs typeface="Rubik Light"/>
                <a:sym typeface="Rubik Light"/>
              </a:rPr>
              <a:t>PADRÕES </a:t>
            </a:r>
            <a:r>
              <a:rPr lang="pt-BR" sz="2000" dirty="0">
                <a:latin typeface="Rubik Light"/>
                <a:ea typeface="Rubik Light"/>
                <a:cs typeface="Rubik Light"/>
                <a:sym typeface="Rubik Light"/>
              </a:rPr>
              <a:t>nos dados que nos permitam resolver nosso problema, sem a necessidade obrigatória de modelagem</a:t>
            </a:r>
          </a:p>
        </p:txBody>
      </p:sp>
      <p:pic>
        <p:nvPicPr>
          <p:cNvPr id="1026" name="Picture 2" descr="Pattern Recognition Icons - Download Free Vector Icons | Noun Project">
            <a:extLst>
              <a:ext uri="{FF2B5EF4-FFF2-40B4-BE49-F238E27FC236}">
                <a16:creationId xmlns:a16="http://schemas.microsoft.com/office/drawing/2014/main" id="{1A20BA49-BD3E-4E6B-A8ED-DB617E90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5" y="3940912"/>
            <a:ext cx="783900" cy="78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78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692900" y="150975"/>
            <a:ext cx="81900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Mas cases podem ajudar em projetos reais?</a:t>
            </a:r>
            <a:endParaRPr sz="2800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0F8C4D9-135D-4B17-8D76-8A65FB4F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8" y="1145863"/>
            <a:ext cx="3469062" cy="34758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10E09B3-644D-47F3-9584-D6F5007FD3AF}"/>
              </a:ext>
            </a:extLst>
          </p:cNvPr>
          <p:cNvSpPr txBox="1"/>
          <p:nvPr/>
        </p:nvSpPr>
        <p:spPr>
          <a:xfrm>
            <a:off x="1317172" y="4663411"/>
            <a:ext cx="2336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>
                <a:latin typeface="Rubik" panose="020B0604020202020204" charset="-79"/>
                <a:cs typeface="Rubik" panose="020B0604020202020204" charset="-79"/>
              </a:rPr>
              <a:t>Crisp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-DM </a:t>
            </a:r>
            <a:r>
              <a:rPr lang="pt-BR" sz="800" dirty="0" err="1">
                <a:latin typeface="Rubik" panose="020B0604020202020204" charset="-79"/>
                <a:cs typeface="Rubik" panose="020B0604020202020204" charset="-79"/>
              </a:rPr>
              <a:t>by</a:t>
            </a:r>
            <a:r>
              <a:rPr lang="pt-BR" sz="800" dirty="0">
                <a:latin typeface="Rubik" panose="020B0604020202020204" charset="-79"/>
                <a:cs typeface="Rubik" panose="020B0604020202020204" charset="-79"/>
              </a:rPr>
              <a:t> Kenneth Jensen, CC BY-SA 3.0</a:t>
            </a:r>
          </a:p>
        </p:txBody>
      </p:sp>
      <p:sp>
        <p:nvSpPr>
          <p:cNvPr id="13" name="Google Shape;306;p52">
            <a:extLst>
              <a:ext uri="{FF2B5EF4-FFF2-40B4-BE49-F238E27FC236}">
                <a16:creationId xmlns:a16="http://schemas.microsoft.com/office/drawing/2014/main" id="{7FD413F1-F0FF-482F-AEF5-CCE6C23DAF15}"/>
              </a:ext>
            </a:extLst>
          </p:cNvPr>
          <p:cNvSpPr txBox="1">
            <a:spLocks/>
          </p:cNvSpPr>
          <p:nvPr/>
        </p:nvSpPr>
        <p:spPr>
          <a:xfrm>
            <a:off x="4399216" y="934875"/>
            <a:ext cx="4442699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Independente do problema de negócio, a </a:t>
            </a:r>
            <a:r>
              <a:rPr lang="pt-BR" sz="1600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obtenção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, o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entendimento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 e a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preparação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 dos dados são etapas comuns a todos os projetos de modelagem</a:t>
            </a:r>
          </a:p>
        </p:txBody>
      </p:sp>
      <p:sp>
        <p:nvSpPr>
          <p:cNvPr id="15" name="Google Shape;306;p52">
            <a:extLst>
              <a:ext uri="{FF2B5EF4-FFF2-40B4-BE49-F238E27FC236}">
                <a16:creationId xmlns:a16="http://schemas.microsoft.com/office/drawing/2014/main" id="{5AF2C22C-B760-4CA9-8482-81920DB8B03A}"/>
              </a:ext>
            </a:extLst>
          </p:cNvPr>
          <p:cNvSpPr txBox="1">
            <a:spLocks/>
          </p:cNvSpPr>
          <p:nvPr/>
        </p:nvSpPr>
        <p:spPr>
          <a:xfrm>
            <a:off x="4399216" y="2738187"/>
            <a:ext cx="4316613" cy="1664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As etapas de </a:t>
            </a:r>
            <a:r>
              <a:rPr lang="pt-BR" sz="1600" dirty="0">
                <a:solidFill>
                  <a:srgbClr val="1AD1E1"/>
                </a:solidFill>
                <a:latin typeface="Rubik Light"/>
                <a:ea typeface="Rubik Light"/>
                <a:cs typeface="Rubik Light"/>
                <a:sym typeface="Rubik Light"/>
              </a:rPr>
              <a:t>modelagem 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e </a:t>
            </a:r>
            <a:r>
              <a:rPr lang="pt-BR" sz="1600" dirty="0">
                <a:solidFill>
                  <a:srgbClr val="1AD1E1"/>
                </a:solidFill>
                <a:latin typeface="Rubik Light"/>
                <a:cs typeface="Rubik Light"/>
                <a:sym typeface="Rubik Light"/>
              </a:rPr>
              <a:t>avaliação </a:t>
            </a:r>
            <a:r>
              <a:rPr lang="pt-BR" sz="1600" dirty="0">
                <a:latin typeface="Rubik Light"/>
                <a:ea typeface="Rubik Light"/>
                <a:cs typeface="Rubik Light"/>
                <a:sym typeface="Rubik Light"/>
              </a:rPr>
              <a:t>também são iterativas e muitas vezes podem retomar discussões sobre o problema de negócio</a:t>
            </a:r>
          </a:p>
        </p:txBody>
      </p:sp>
    </p:spTree>
    <p:extLst>
      <p:ext uri="{BB962C8B-B14F-4D97-AF65-F5344CB8AC3E}">
        <p14:creationId xmlns:p14="http://schemas.microsoft.com/office/powerpoint/2010/main" val="8638489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964</Words>
  <Application>Microsoft Office PowerPoint</Application>
  <PresentationFormat>Apresentação na tela (16:9)</PresentationFormat>
  <Paragraphs>95</Paragraphs>
  <Slides>22</Slides>
  <Notes>21</Notes>
  <HiddenSlides>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Helvetica Neue</vt:lpstr>
      <vt:lpstr>Rubik Light</vt:lpstr>
      <vt:lpstr>Helvetica Neue Light</vt:lpstr>
      <vt:lpstr>Rubik</vt:lpstr>
      <vt:lpstr>Arial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ALGUMA EXPECTATIVA ESPECÍFICA SOBRE OS TEMAS?</vt:lpstr>
      <vt:lpstr>Apresentação do PowerPoint</vt:lpstr>
      <vt:lpstr>DADOS, MANIPULAÇÕES E O TRABALHO DO CIENTISTA DE DADOS</vt:lpstr>
      <vt:lpstr>O que vamos tratar nessa aula?</vt:lpstr>
      <vt:lpstr>Mas cases podem ajudar em projetos reais?</vt:lpstr>
      <vt:lpstr>E mesmo no desenvolvimento, os tempos não são iguais</vt:lpstr>
      <vt:lpstr>Objetivo da aula!</vt:lpstr>
      <vt:lpstr>Principais ferramentas</vt:lpstr>
      <vt:lpstr>Como interagir nessa aula?</vt:lpstr>
      <vt:lpstr>CASE: WINE DATASET</vt:lpstr>
      <vt:lpstr>Apresentação do PowerPoint</vt:lpstr>
      <vt:lpstr>CASE 1: WINE DATASET</vt:lpstr>
      <vt:lpstr>ALGUMA DÚVIDA ATÉ AQUI?</vt:lpstr>
      <vt:lpstr>Apresentação do PowerPoint</vt:lpstr>
      <vt:lpstr>ALGUMA DÚVIDA ATÉ AQUI?</vt:lpstr>
      <vt:lpstr>DÚVIDAS FINAIS</vt:lpstr>
      <vt:lpstr>COMO FOI?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Frigeri</dc:creator>
  <cp:lastModifiedBy>Felipe Frigeri</cp:lastModifiedBy>
  <cp:revision>40</cp:revision>
  <dcterms:modified xsi:type="dcterms:W3CDTF">2021-10-06T13:19:04Z</dcterms:modified>
</cp:coreProperties>
</file>